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63" r:id="rId3"/>
    <p:sldId id="257" r:id="rId4"/>
    <p:sldId id="262" r:id="rId5"/>
    <p:sldId id="266" r:id="rId6"/>
    <p:sldId id="259" r:id="rId7"/>
    <p:sldId id="260" r:id="rId8"/>
    <p:sldId id="261" r:id="rId9"/>
    <p:sldId id="268" r:id="rId10"/>
    <p:sldId id="269" r:id="rId11"/>
    <p:sldId id="264" r:id="rId12"/>
    <p:sldId id="276" r:id="rId13"/>
    <p:sldId id="275" r:id="rId14"/>
    <p:sldId id="280" r:id="rId15"/>
    <p:sldId id="281" r:id="rId16"/>
    <p:sldId id="265" r:id="rId17"/>
    <p:sldId id="267" r:id="rId18"/>
    <p:sldId id="272" r:id="rId19"/>
    <p:sldId id="273" r:id="rId20"/>
    <p:sldId id="277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87" autoAdjust="0"/>
    <p:restoredTop sz="94653" autoAdjust="0"/>
  </p:normalViewPr>
  <p:slideViewPr>
    <p:cSldViewPr>
      <p:cViewPr>
        <p:scale>
          <a:sx n="98" d="100"/>
          <a:sy n="98" d="100"/>
        </p:scale>
        <p:origin x="-1920" y="-3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BE3BD8-6222-403F-A713-23913FE90771}" type="datetimeFigureOut">
              <a:rPr lang="en-US" smtClean="0"/>
              <a:t>9/20/2012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4FE8CC-DE2F-40A5-8282-F1D34FBF504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4FE8CC-DE2F-40A5-8282-F1D34FBF5048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Approximately</a:t>
            </a:r>
            <a:r>
              <a:rPr lang="en-US" baseline="0" dirty="0" smtClean="0"/>
              <a:t> 800 on the mailing list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4FE8CC-DE2F-40A5-8282-F1D34FBF5048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40037-71B8-44A9-8F6A-FB92B3F056BC}" type="datetimeFigureOut">
              <a:rPr lang="en-US" smtClean="0"/>
              <a:t>9/20/2012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02577-4F3C-4E38-B295-967A6BFB03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40037-71B8-44A9-8F6A-FB92B3F056BC}" type="datetimeFigureOut">
              <a:rPr lang="en-US" smtClean="0"/>
              <a:t>9/20/2012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02577-4F3C-4E38-B295-967A6BFB03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40037-71B8-44A9-8F6A-FB92B3F056BC}" type="datetimeFigureOut">
              <a:rPr lang="en-US" smtClean="0"/>
              <a:t>9/20/2012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02577-4F3C-4E38-B295-967A6BFB03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40037-71B8-44A9-8F6A-FB92B3F056BC}" type="datetimeFigureOut">
              <a:rPr lang="en-US" smtClean="0"/>
              <a:t>9/20/2012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02577-4F3C-4E38-B295-967A6BFB03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40037-71B8-44A9-8F6A-FB92B3F056BC}" type="datetimeFigureOut">
              <a:rPr lang="en-US" smtClean="0"/>
              <a:t>9/20/2012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02577-4F3C-4E38-B295-967A6BFB03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40037-71B8-44A9-8F6A-FB92B3F056BC}" type="datetimeFigureOut">
              <a:rPr lang="en-US" smtClean="0"/>
              <a:t>9/20/2012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02577-4F3C-4E38-B295-967A6BFB03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40037-71B8-44A9-8F6A-FB92B3F056BC}" type="datetimeFigureOut">
              <a:rPr lang="en-US" smtClean="0"/>
              <a:t>9/20/2012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02577-4F3C-4E38-B295-967A6BFB03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40037-71B8-44A9-8F6A-FB92B3F056BC}" type="datetimeFigureOut">
              <a:rPr lang="en-US" smtClean="0"/>
              <a:t>9/20/2012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02577-4F3C-4E38-B295-967A6BFB03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40037-71B8-44A9-8F6A-FB92B3F056BC}" type="datetimeFigureOut">
              <a:rPr lang="en-US" smtClean="0"/>
              <a:t>9/20/2012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02577-4F3C-4E38-B295-967A6BFB03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40037-71B8-44A9-8F6A-FB92B3F056BC}" type="datetimeFigureOut">
              <a:rPr lang="en-US" smtClean="0"/>
              <a:t>9/20/2012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02577-4F3C-4E38-B295-967A6BFB03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40037-71B8-44A9-8F6A-FB92B3F056BC}" type="datetimeFigureOut">
              <a:rPr lang="en-US" smtClean="0"/>
              <a:t>9/20/2012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02577-4F3C-4E38-B295-967A6BFB03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840037-71B8-44A9-8F6A-FB92B3F056BC}" type="datetimeFigureOut">
              <a:rPr lang="en-US" smtClean="0"/>
              <a:t>9/20/2012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02577-4F3C-4E38-B295-967A6BFB039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260443" y="457200"/>
            <a:ext cx="6394443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Conway County</a:t>
            </a:r>
          </a:p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Point Remove</a:t>
            </a:r>
          </a:p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Water Quality Project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200" y="3657600"/>
            <a:ext cx="80772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FF00"/>
                </a:solidFill>
              </a:rPr>
              <a:t>Conway County Conservation District</a:t>
            </a:r>
          </a:p>
          <a:p>
            <a:pPr algn="ctr"/>
            <a:r>
              <a:rPr lang="en-US" sz="4000" b="1" dirty="0" smtClean="0">
                <a:solidFill>
                  <a:srgbClr val="FFFF00"/>
                </a:solidFill>
              </a:rPr>
              <a:t>PO Box 478</a:t>
            </a:r>
          </a:p>
          <a:p>
            <a:pPr algn="ctr"/>
            <a:r>
              <a:rPr lang="en-US" sz="4000" b="1" dirty="0" smtClean="0">
                <a:solidFill>
                  <a:srgbClr val="FFFF00"/>
                </a:solidFill>
              </a:rPr>
              <a:t>207 Shady Lane</a:t>
            </a:r>
          </a:p>
          <a:p>
            <a:pPr algn="ctr"/>
            <a:r>
              <a:rPr lang="en-US" sz="4000" b="1" dirty="0" smtClean="0">
                <a:solidFill>
                  <a:srgbClr val="FFFF00"/>
                </a:solidFill>
              </a:rPr>
              <a:t>Morrilton, Arkansas 72110</a:t>
            </a:r>
            <a:endParaRPr lang="en-US" sz="4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Equipment Purchased with Grant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305800" cy="4678363"/>
          </a:xfrm>
        </p:spPr>
        <p:txBody>
          <a:bodyPr/>
          <a:lstStyle/>
          <a:p>
            <a:endParaRPr lang="en-US" b="1" dirty="0" smtClean="0"/>
          </a:p>
          <a:p>
            <a:r>
              <a:rPr lang="en-US" b="1" dirty="0" smtClean="0"/>
              <a:t>Laptop</a:t>
            </a:r>
          </a:p>
          <a:p>
            <a:endParaRPr lang="en-US" b="1" dirty="0" smtClean="0"/>
          </a:p>
          <a:p>
            <a:r>
              <a:rPr lang="en-US" b="1" dirty="0" smtClean="0"/>
              <a:t>Copier</a:t>
            </a:r>
          </a:p>
          <a:p>
            <a:endParaRPr lang="en-US" b="1" dirty="0" smtClean="0"/>
          </a:p>
          <a:p>
            <a:r>
              <a:rPr lang="en-US" b="1" dirty="0" smtClean="0"/>
              <a:t>Manure Spreader</a:t>
            </a:r>
            <a:endParaRPr lang="en-US" b="1" dirty="0"/>
          </a:p>
        </p:txBody>
      </p:sp>
      <p:pic>
        <p:nvPicPr>
          <p:cNvPr id="4" name="Picture 3" descr="IMG_26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38600" y="1524000"/>
            <a:ext cx="2362200" cy="1574800"/>
          </a:xfrm>
          <a:prstGeom prst="rect">
            <a:avLst/>
          </a:prstGeom>
        </p:spPr>
      </p:pic>
      <p:pic>
        <p:nvPicPr>
          <p:cNvPr id="5" name="Picture 4" descr="IMG_262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6057900" y="2552700"/>
            <a:ext cx="2971800" cy="1981200"/>
          </a:xfrm>
          <a:prstGeom prst="rect">
            <a:avLst/>
          </a:prstGeom>
        </p:spPr>
      </p:pic>
      <p:pic>
        <p:nvPicPr>
          <p:cNvPr id="6" name="Picture 2" descr="IMG_008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38600" y="3657600"/>
            <a:ext cx="2324100" cy="154940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Manure Spreader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5000"/>
            <a:ext cx="8229600" cy="639763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4000" b="1" dirty="0" err="1" smtClean="0"/>
              <a:t>Landco</a:t>
            </a:r>
            <a:r>
              <a:rPr lang="en-US" sz="4000" b="1" dirty="0" smtClean="0"/>
              <a:t> Model ES-4000</a:t>
            </a:r>
            <a:endParaRPr lang="en-US" sz="4000" b="1" dirty="0"/>
          </a:p>
        </p:txBody>
      </p:sp>
      <p:pic>
        <p:nvPicPr>
          <p:cNvPr id="2050" name="Picture 2" descr="IMG_008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219200"/>
            <a:ext cx="6781800" cy="452120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52800"/>
            <a:ext cx="8229600" cy="1143000"/>
          </a:xfrm>
        </p:spPr>
        <p:txBody>
          <a:bodyPr/>
          <a:lstStyle/>
          <a:p>
            <a:r>
              <a:rPr lang="en-US" b="1" dirty="0" smtClean="0"/>
              <a:t>Manure Spreader Usage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495800"/>
            <a:ext cx="8229600" cy="1630363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b="1" dirty="0" smtClean="0"/>
              <a:t>Approximately 108 hours of Usage</a:t>
            </a:r>
          </a:p>
          <a:p>
            <a:pPr algn="ctr">
              <a:buNone/>
            </a:pPr>
            <a:endParaRPr lang="en-US" b="1" dirty="0"/>
          </a:p>
          <a:p>
            <a:pPr algn="ctr">
              <a:buNone/>
            </a:pPr>
            <a:r>
              <a:rPr lang="en-US" b="1" dirty="0" smtClean="0">
                <a:solidFill>
                  <a:srgbClr val="FF0000"/>
                </a:solidFill>
              </a:rPr>
              <a:t>Drought has effected the rental.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33400" y="2286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Manure Spreader Specs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33400" y="1295400"/>
            <a:ext cx="8229600" cy="1706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09600" y="1143000"/>
            <a:ext cx="8229600" cy="1935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18 Foot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Bed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Self Contained Hydraulics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3200" b="1" noProof="0" dirty="0" smtClean="0"/>
              <a:t>34 inch wide conveyor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8401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en-US" dirty="0" smtClean="0"/>
          </a:p>
          <a:p>
            <a:pPr algn="ctr">
              <a:buNone/>
            </a:pPr>
            <a:r>
              <a:rPr lang="en-US" b="1" dirty="0" smtClean="0"/>
              <a:t>115 Drought Applications</a:t>
            </a:r>
          </a:p>
          <a:p>
            <a:pPr algn="ctr">
              <a:buNone/>
            </a:pPr>
            <a:endParaRPr lang="en-US" b="1" dirty="0" smtClean="0"/>
          </a:p>
          <a:p>
            <a:pPr algn="ctr">
              <a:buNone/>
            </a:pPr>
            <a:r>
              <a:rPr lang="en-US" b="1" dirty="0" smtClean="0"/>
              <a:t>Approximately 70 are from the Project Area</a:t>
            </a:r>
          </a:p>
          <a:p>
            <a:pPr algn="ctr">
              <a:buNone/>
            </a:pPr>
            <a:endParaRPr lang="en-US" b="1" dirty="0"/>
          </a:p>
          <a:p>
            <a:pPr algn="ctr">
              <a:buNone/>
            </a:pPr>
            <a:r>
              <a:rPr lang="en-US" b="1" dirty="0" smtClean="0"/>
              <a:t>31 of the 70 were approved for Drought Assistance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152400" y="0"/>
            <a:ext cx="883920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Drought within the</a:t>
            </a:r>
          </a:p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Conway County Point Remove Water Quality Project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Annual Newsletter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3886200" cy="27432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 smtClean="0"/>
              <a:t>Annual Newsletter</a:t>
            </a:r>
          </a:p>
          <a:p>
            <a:pPr algn="ctr">
              <a:buNone/>
            </a:pPr>
            <a:r>
              <a:rPr lang="en-US" b="1" dirty="0" smtClean="0"/>
              <a:t>is sent to</a:t>
            </a:r>
          </a:p>
          <a:p>
            <a:pPr algn="ctr">
              <a:buNone/>
            </a:pPr>
            <a:r>
              <a:rPr lang="en-US" b="1" dirty="0" smtClean="0"/>
              <a:t>Landowners in the</a:t>
            </a:r>
          </a:p>
          <a:p>
            <a:pPr algn="ctr">
              <a:buNone/>
            </a:pPr>
            <a:r>
              <a:rPr lang="en-US" b="1" dirty="0" smtClean="0"/>
              <a:t>Project Area</a:t>
            </a:r>
            <a:endParaRPr lang="en-US" b="1" dirty="0"/>
          </a:p>
        </p:txBody>
      </p:sp>
      <p:pic>
        <p:nvPicPr>
          <p:cNvPr id="4" name="Picture 3" descr="Point Remove Newsletter July to September 201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6409" y="1524000"/>
            <a:ext cx="3532909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1"/>
            <a:ext cx="7772400" cy="990600"/>
          </a:xfrm>
        </p:spPr>
        <p:txBody>
          <a:bodyPr/>
          <a:lstStyle/>
          <a:p>
            <a:r>
              <a:rPr lang="en-US" b="1" dirty="0" err="1" smtClean="0">
                <a:solidFill>
                  <a:schemeClr val="bg1"/>
                </a:solidFill>
              </a:rPr>
              <a:t>Facebook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4800" y="1447800"/>
            <a:ext cx="4419600" cy="4724400"/>
          </a:xfrm>
        </p:spPr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Landowners have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access to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Conway County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Point Remove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Water Quality Project announcements on the Conway County Conservation District  </a:t>
            </a:r>
            <a:r>
              <a:rPr lang="en-US" b="1" dirty="0" err="1" smtClean="0">
                <a:solidFill>
                  <a:schemeClr val="tx1"/>
                </a:solidFill>
              </a:rPr>
              <a:t>Facebook</a:t>
            </a:r>
            <a:r>
              <a:rPr lang="en-US" b="1" dirty="0" smtClean="0">
                <a:solidFill>
                  <a:schemeClr val="tx1"/>
                </a:solidFill>
              </a:rPr>
              <a:t> page.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4" name="Picture 3" descr="Facebook Screen Sho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1447800"/>
            <a:ext cx="3048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Newspaper Articles</a:t>
            </a:r>
            <a:endParaRPr lang="en-US" b="1" dirty="0"/>
          </a:p>
        </p:txBody>
      </p:sp>
      <p:pic>
        <p:nvPicPr>
          <p:cNvPr id="8" name="Picture 2" descr="http://media.iadsnetwork.com/edition/1228/13055/resized/1600_0_1228caaa47f2-3003-4feb-b02a-e68a6c5e3ba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447800"/>
            <a:ext cx="2362200" cy="4179618"/>
          </a:xfrm>
          <a:prstGeom prst="rect">
            <a:avLst/>
          </a:prstGeom>
          <a:noFill/>
        </p:spPr>
      </p:pic>
      <p:sp>
        <p:nvSpPr>
          <p:cNvPr id="9" name="Oval Callout 8"/>
          <p:cNvSpPr/>
          <p:nvPr/>
        </p:nvSpPr>
        <p:spPr>
          <a:xfrm>
            <a:off x="2971800" y="1447800"/>
            <a:ext cx="3048000" cy="688848"/>
          </a:xfrm>
          <a:prstGeom prst="wedgeEllipseCallout">
            <a:avLst>
              <a:gd name="adj1" fmla="val -105514"/>
              <a:gd name="adj2" fmla="val 393431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52800" y="1447800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MRBI Deadline Extended to Feb. 13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12" name="Picture 10" descr="http://media.iadsnetwork.com/edition/1228/24109/resized/1600_0_12289ee502f2-9e3d-4f6b-9e08-e1dddd03d3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1447800"/>
            <a:ext cx="2368633" cy="4191000"/>
          </a:xfrm>
          <a:prstGeom prst="rect">
            <a:avLst/>
          </a:prstGeom>
          <a:noFill/>
        </p:spPr>
      </p:pic>
      <p:sp>
        <p:nvSpPr>
          <p:cNvPr id="13" name="Oval Callout 12"/>
          <p:cNvSpPr/>
          <p:nvPr/>
        </p:nvSpPr>
        <p:spPr>
          <a:xfrm>
            <a:off x="3124200" y="3657600"/>
            <a:ext cx="2667000" cy="1676400"/>
          </a:xfrm>
          <a:prstGeom prst="wedgeEllipseCallout">
            <a:avLst>
              <a:gd name="adj1" fmla="val 65107"/>
              <a:gd name="adj2" fmla="val -75491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04800" y="4495800"/>
            <a:ext cx="1219200" cy="609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5943600" y="1295400"/>
            <a:ext cx="2743200" cy="2438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3352800" y="3886200"/>
            <a:ext cx="2286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Best Management Practices Implemented in the Project Area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09600" y="5638800"/>
            <a:ext cx="8001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Announcements are also sent to Morrilton Community Channel 6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71600" y="304800"/>
            <a:ext cx="66908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Grazing Field Day 2011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7" name="Content Placeholder 6" descr="Grazing Field Da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765963" y="1219200"/>
            <a:ext cx="3768437" cy="4876800"/>
          </a:xfrm>
        </p:spPr>
      </p:pic>
      <p:sp>
        <p:nvSpPr>
          <p:cNvPr id="8" name="TextBox 7"/>
          <p:cNvSpPr txBox="1"/>
          <p:nvPr/>
        </p:nvSpPr>
        <p:spPr>
          <a:xfrm>
            <a:off x="762000" y="1219200"/>
            <a:ext cx="3657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Grazing Field Day</a:t>
            </a:r>
          </a:p>
          <a:p>
            <a:pPr algn="ctr"/>
            <a:endParaRPr lang="en-US" sz="3200" b="1" dirty="0" smtClean="0">
              <a:solidFill>
                <a:schemeClr val="bg1"/>
              </a:solidFill>
            </a:endParaRPr>
          </a:p>
          <a:p>
            <a:pPr algn="ctr"/>
            <a:r>
              <a:rPr lang="en-US" sz="3200" b="1" dirty="0" smtClean="0"/>
              <a:t>Featuring 2 Farms in the Project Area</a:t>
            </a:r>
            <a:endParaRPr lang="en-US" sz="3200" b="1" dirty="0"/>
          </a:p>
        </p:txBody>
      </p:sp>
      <p:pic>
        <p:nvPicPr>
          <p:cNvPr id="9" name="Picture 8" descr="IMG_122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19200" y="3429000"/>
            <a:ext cx="2590800" cy="17272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09600" y="5181600"/>
            <a:ext cx="36576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 smtClean="0"/>
              <a:t>Cross Fencing at </a:t>
            </a:r>
          </a:p>
          <a:p>
            <a:pPr algn="ctr"/>
            <a:r>
              <a:rPr lang="en-US" sz="2500" b="1" dirty="0" smtClean="0"/>
              <a:t>Rising Sun Farms</a:t>
            </a:r>
            <a:endParaRPr lang="en-US" sz="25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IMG_111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91877" y="2286000"/>
            <a:ext cx="5760245" cy="3840163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447800" y="228600"/>
            <a:ext cx="622029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2011 Conway County</a:t>
            </a:r>
            <a:b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Outreach Meeting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C000"/>
                </a:solidFill>
              </a:rPr>
              <a:t>Nutrient Management Plans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n-US" b="1" dirty="0" smtClean="0"/>
          </a:p>
          <a:p>
            <a:pPr algn="ctr">
              <a:buNone/>
            </a:pPr>
            <a:r>
              <a:rPr lang="en-US" b="1" dirty="0" smtClean="0"/>
              <a:t>25 Plans Completed</a:t>
            </a:r>
          </a:p>
          <a:p>
            <a:pPr algn="ctr">
              <a:buNone/>
            </a:pPr>
            <a:r>
              <a:rPr lang="en-US" b="1" dirty="0" smtClean="0"/>
              <a:t>Between July 1, 2011 to June 30, 2012</a:t>
            </a:r>
          </a:p>
          <a:p>
            <a:pPr algn="ctr">
              <a:buNone/>
            </a:pPr>
            <a:endParaRPr lang="en-US" b="1" dirty="0"/>
          </a:p>
          <a:p>
            <a:pPr algn="ctr">
              <a:buNone/>
            </a:pPr>
            <a:r>
              <a:rPr lang="en-US" b="1" dirty="0" smtClean="0"/>
              <a:t>Covering over 3,000 acres.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1828800"/>
            <a:ext cx="7848600" cy="7620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Anthony and Rhonda Miller Farm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9600" y="304800"/>
            <a:ext cx="81452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Best Management Practices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3810000"/>
            <a:ext cx="8305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Practices Implemented with Assistance from MRBI Cost Share Program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Anthony and Rhonda Miller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81000" y="4343400"/>
            <a:ext cx="3886200" cy="12192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2600" b="1" dirty="0" smtClean="0"/>
              <a:t>Forage and Biomass</a:t>
            </a:r>
          </a:p>
          <a:p>
            <a:pPr algn="ctr">
              <a:buNone/>
            </a:pPr>
            <a:r>
              <a:rPr lang="en-US" sz="2600" b="1" dirty="0" smtClean="0"/>
              <a:t>Planting (512)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0" y="4419600"/>
            <a:ext cx="3478213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en-US" sz="2600" b="1" dirty="0">
                <a:solidFill>
                  <a:prstClr val="black"/>
                </a:solidFill>
              </a:rPr>
              <a:t>Upland Wildlife Management (645)</a:t>
            </a:r>
            <a:endParaRPr lang="en-US" sz="2600" b="1" dirty="0">
              <a:solidFill>
                <a:prstClr val="black"/>
              </a:solidFill>
            </a:endParaRPr>
          </a:p>
        </p:txBody>
      </p:sp>
      <p:pic>
        <p:nvPicPr>
          <p:cNvPr id="10" name="Picture 9" descr="r miller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" y="1981200"/>
            <a:ext cx="3429000" cy="2286000"/>
          </a:xfrm>
          <a:prstGeom prst="rect">
            <a:avLst/>
          </a:prstGeom>
        </p:spPr>
      </p:pic>
      <p:pic>
        <p:nvPicPr>
          <p:cNvPr id="12" name="Picture 11" descr="RMiller Estab.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29200" y="1981200"/>
            <a:ext cx="3429000" cy="228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1828800"/>
            <a:ext cx="7848600" cy="762000"/>
          </a:xfrm>
        </p:spPr>
        <p:txBody>
          <a:bodyPr>
            <a:normAutofit/>
          </a:bodyPr>
          <a:lstStyle/>
          <a:p>
            <a:r>
              <a:rPr lang="en-US" sz="4000" b="1" dirty="0" err="1" smtClean="0">
                <a:solidFill>
                  <a:schemeClr val="bg1"/>
                </a:solidFill>
              </a:rPr>
              <a:t>Pettingill</a:t>
            </a:r>
            <a:r>
              <a:rPr lang="en-US" sz="4000" b="1" dirty="0" smtClean="0">
                <a:solidFill>
                  <a:schemeClr val="bg1"/>
                </a:solidFill>
              </a:rPr>
              <a:t> Farm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9600" y="304800"/>
            <a:ext cx="81452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Best Management Practices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3810000"/>
            <a:ext cx="8305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Practices Implemented with Assistance from MRBI Cost Share Program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chemeClr val="bg1"/>
                </a:solidFill>
              </a:rPr>
              <a:t>Pettingill</a:t>
            </a:r>
            <a:r>
              <a:rPr lang="en-US" b="1" dirty="0" smtClean="0">
                <a:solidFill>
                  <a:schemeClr val="bg1"/>
                </a:solidFill>
              </a:rPr>
              <a:t> Farm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05000"/>
            <a:ext cx="54864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2600" b="1" dirty="0" smtClean="0"/>
              <a:t>Deep Tillage (324)</a:t>
            </a:r>
          </a:p>
          <a:p>
            <a:pPr algn="ctr">
              <a:buNone/>
            </a:pPr>
            <a:r>
              <a:rPr lang="en-US" sz="2600" b="1" dirty="0" smtClean="0"/>
              <a:t>Waste Transfer (634)</a:t>
            </a:r>
          </a:p>
          <a:p>
            <a:pPr algn="ctr">
              <a:buNone/>
            </a:pPr>
            <a:r>
              <a:rPr lang="en-US" sz="2600" b="1" dirty="0" smtClean="0"/>
              <a:t>Drainage Water Management (554)</a:t>
            </a:r>
          </a:p>
          <a:p>
            <a:pPr algn="ctr">
              <a:buNone/>
            </a:pPr>
            <a:r>
              <a:rPr lang="en-US" sz="2600" b="1" dirty="0" smtClean="0"/>
              <a:t>Heavy Use Protection Area (561)</a:t>
            </a:r>
          </a:p>
          <a:p>
            <a:pPr algn="ctr">
              <a:buNone/>
            </a:pPr>
            <a:r>
              <a:rPr lang="en-US" sz="2600" b="1" dirty="0" smtClean="0"/>
              <a:t>Stream Crossing (578)</a:t>
            </a:r>
            <a:endParaRPr lang="en-US" sz="2600" b="1" dirty="0"/>
          </a:p>
          <a:p>
            <a:pPr algn="ctr">
              <a:buNone/>
            </a:pPr>
            <a:r>
              <a:rPr lang="en-US" sz="2600" b="1" dirty="0" smtClean="0"/>
              <a:t>Structure for Water Control (587)</a:t>
            </a:r>
          </a:p>
          <a:p>
            <a:pPr algn="ctr">
              <a:buNone/>
            </a:pPr>
            <a:r>
              <a:rPr lang="en-US" sz="2600" b="1" dirty="0" smtClean="0"/>
              <a:t>Conservation Crop Rotation (328)</a:t>
            </a:r>
          </a:p>
        </p:txBody>
      </p:sp>
      <p:pic>
        <p:nvPicPr>
          <p:cNvPr id="7" name="Picture 6" descr="cover crop3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86400" y="1828800"/>
            <a:ext cx="3200400" cy="21336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867400" y="4038600"/>
            <a:ext cx="273526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en-US" sz="2600" b="1" dirty="0">
                <a:solidFill>
                  <a:prstClr val="black"/>
                </a:solidFill>
              </a:rPr>
              <a:t>Cover Crop (340)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1828800"/>
            <a:ext cx="7848600" cy="7620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Willow Bend Farms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9600" y="304800"/>
            <a:ext cx="81452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Best Management Practices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3810000"/>
            <a:ext cx="8305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Practices Implemented with Assistance from MRBI Cost Share Program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Willow Bend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05000"/>
            <a:ext cx="54864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2600" b="1" dirty="0" smtClean="0"/>
              <a:t>Waste Transfer (634)</a:t>
            </a:r>
          </a:p>
          <a:p>
            <a:pPr algn="ctr">
              <a:buNone/>
            </a:pPr>
            <a:r>
              <a:rPr lang="en-US" sz="2600" b="1" dirty="0" smtClean="0"/>
              <a:t>Waste Utilization (633)</a:t>
            </a:r>
          </a:p>
          <a:p>
            <a:pPr algn="ctr">
              <a:buNone/>
            </a:pPr>
            <a:r>
              <a:rPr lang="en-US" sz="2600" b="1" dirty="0" smtClean="0"/>
              <a:t>Cover Crop (340)</a:t>
            </a:r>
          </a:p>
          <a:p>
            <a:pPr algn="ctr">
              <a:buNone/>
            </a:pPr>
            <a:r>
              <a:rPr lang="en-US" sz="2600" b="1" dirty="0" smtClean="0"/>
              <a:t>Nutrient Management (590)</a:t>
            </a:r>
          </a:p>
          <a:p>
            <a:pPr algn="ctr">
              <a:buNone/>
            </a:pPr>
            <a:r>
              <a:rPr lang="en-US" sz="2600" b="1" dirty="0" smtClean="0"/>
              <a:t>Structure for Water Control (587)</a:t>
            </a:r>
          </a:p>
          <a:p>
            <a:pPr algn="ctr">
              <a:buNone/>
            </a:pPr>
            <a:r>
              <a:rPr lang="en-US" sz="2600" b="1" dirty="0" smtClean="0"/>
              <a:t>Fence (382)</a:t>
            </a:r>
          </a:p>
          <a:p>
            <a:pPr algn="ctr">
              <a:buNone/>
            </a:pPr>
            <a:r>
              <a:rPr lang="en-US" sz="2600" b="1" dirty="0" smtClean="0"/>
              <a:t>Wetland Enhancement (659)</a:t>
            </a:r>
          </a:p>
        </p:txBody>
      </p:sp>
      <p:pic>
        <p:nvPicPr>
          <p:cNvPr id="4" name="Picture 3" descr="IMG_095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0" y="1371600"/>
            <a:ext cx="3276600" cy="218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34000" y="3581400"/>
            <a:ext cx="32766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 smtClean="0"/>
              <a:t>Monitoring &amp; Evaluation (799)</a:t>
            </a:r>
            <a:endParaRPr lang="en-US" sz="2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1828800"/>
            <a:ext cx="7848600" cy="15240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Gregory Brothers Farms</a:t>
            </a:r>
          </a:p>
          <a:p>
            <a:r>
              <a:rPr lang="en-US" sz="4000" b="1" dirty="0" smtClean="0">
                <a:solidFill>
                  <a:schemeClr val="bg1"/>
                </a:solidFill>
              </a:rPr>
              <a:t>David Gregory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9600" y="304800"/>
            <a:ext cx="81452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Best Management Practices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3810000"/>
            <a:ext cx="8305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Practices Implemented with Assistance from MRBI Cost Share Program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7630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Gregory Brothers Farms/David Gregory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52400" y="1143001"/>
            <a:ext cx="6019800" cy="3505200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n-US" sz="2600" b="1" dirty="0" smtClean="0"/>
              <a:t>Deep Tillage (324)</a:t>
            </a:r>
          </a:p>
          <a:p>
            <a:pPr algn="ctr">
              <a:buNone/>
            </a:pPr>
            <a:r>
              <a:rPr lang="en-US" sz="2600" b="1" dirty="0" smtClean="0"/>
              <a:t>Conservation Crop Rotation (328)</a:t>
            </a:r>
          </a:p>
          <a:p>
            <a:pPr algn="ctr">
              <a:buNone/>
            </a:pPr>
            <a:r>
              <a:rPr lang="en-US" sz="2600" b="1" dirty="0" smtClean="0"/>
              <a:t>Stream Crossing (578)</a:t>
            </a:r>
          </a:p>
          <a:p>
            <a:pPr algn="ctr">
              <a:buNone/>
            </a:pPr>
            <a:r>
              <a:rPr lang="en-US" sz="2600" b="1" dirty="0" smtClean="0"/>
              <a:t>Structure for Water Control (587)</a:t>
            </a:r>
          </a:p>
          <a:p>
            <a:pPr algn="ctr">
              <a:buNone/>
            </a:pPr>
            <a:r>
              <a:rPr lang="en-US" sz="2600" b="1" dirty="0" smtClean="0"/>
              <a:t>Heavy Use Area Protection (561)</a:t>
            </a:r>
          </a:p>
          <a:p>
            <a:pPr algn="ctr">
              <a:buNone/>
            </a:pPr>
            <a:r>
              <a:rPr lang="en-US" sz="2600" b="1" dirty="0" smtClean="0"/>
              <a:t>Waste Transfer (634)</a:t>
            </a:r>
          </a:p>
          <a:p>
            <a:pPr algn="ctr">
              <a:buNone/>
            </a:pPr>
            <a:r>
              <a:rPr lang="en-US" sz="2600" b="1" dirty="0" smtClean="0"/>
              <a:t>Waste Utilization (533)</a:t>
            </a:r>
          </a:p>
          <a:p>
            <a:pPr algn="ctr">
              <a:buNone/>
            </a:pPr>
            <a:r>
              <a:rPr lang="en-US" sz="2600" b="1" dirty="0" smtClean="0"/>
              <a:t>Critical Area Planting (342)</a:t>
            </a:r>
          </a:p>
          <a:p>
            <a:pPr algn="ctr">
              <a:buNone/>
            </a:pPr>
            <a:r>
              <a:rPr lang="en-US" sz="2600" b="1" dirty="0" smtClean="0"/>
              <a:t>Residue &amp; Tillage Management (329)</a:t>
            </a:r>
          </a:p>
          <a:p>
            <a:pPr algn="ctr">
              <a:buNone/>
            </a:pPr>
            <a:endParaRPr lang="en-US" sz="2600" b="1" dirty="0" smtClean="0"/>
          </a:p>
        </p:txBody>
      </p:sp>
      <p:pic>
        <p:nvPicPr>
          <p:cNvPr id="5" name="Picture 4" descr="IMG_22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0" y="1295400"/>
            <a:ext cx="2628900" cy="17526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943600" y="3124200"/>
            <a:ext cx="2971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en-US" sz="2400" b="1" dirty="0">
                <a:solidFill>
                  <a:prstClr val="black"/>
                </a:solidFill>
              </a:rPr>
              <a:t>Pumping Plant (533)</a:t>
            </a:r>
          </a:p>
        </p:txBody>
      </p:sp>
      <p:pic>
        <p:nvPicPr>
          <p:cNvPr id="8" name="Picture 7" descr="w martin18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19800" y="3657600"/>
            <a:ext cx="2857500" cy="1905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019801" y="5638800"/>
            <a:ext cx="2895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en-US" sz="2400" b="1" dirty="0">
                <a:solidFill>
                  <a:prstClr val="black"/>
                </a:solidFill>
              </a:rPr>
              <a:t>Grade Stabilization Structure (410)</a:t>
            </a:r>
          </a:p>
        </p:txBody>
      </p:sp>
      <p:pic>
        <p:nvPicPr>
          <p:cNvPr id="10" name="Picture 9" descr="cover crop2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52600" y="4495800"/>
            <a:ext cx="2819400" cy="18796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447800" y="6396335"/>
            <a:ext cx="33940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en-US" sz="2400" b="1" dirty="0">
                <a:solidFill>
                  <a:prstClr val="black"/>
                </a:solidFill>
              </a:rPr>
              <a:t>Cover Crop (340)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4525963"/>
          </a:xfrm>
        </p:spPr>
        <p:txBody>
          <a:bodyPr/>
          <a:lstStyle/>
          <a:p>
            <a:pPr algn="ctr">
              <a:buNone/>
            </a:pPr>
            <a:r>
              <a:rPr lang="en-US" b="1" dirty="0" smtClean="0"/>
              <a:t>Develop 25 additional plans</a:t>
            </a:r>
          </a:p>
          <a:p>
            <a:pPr algn="ctr">
              <a:buNone/>
            </a:pPr>
            <a:endParaRPr lang="en-US" b="1" dirty="0"/>
          </a:p>
          <a:p>
            <a:pPr algn="ctr">
              <a:buNone/>
            </a:pPr>
            <a:r>
              <a:rPr lang="en-US" b="1" dirty="0" smtClean="0"/>
              <a:t>Continue to advertise and rent equipment</a:t>
            </a:r>
          </a:p>
          <a:p>
            <a:pPr algn="ctr">
              <a:buNone/>
            </a:pPr>
            <a:endParaRPr lang="en-US" b="1" dirty="0"/>
          </a:p>
          <a:p>
            <a:pPr algn="ctr">
              <a:buNone/>
            </a:pPr>
            <a:r>
              <a:rPr lang="en-US" b="1" dirty="0" smtClean="0"/>
              <a:t>2012 Grazing Day in the Project Area - </a:t>
            </a:r>
            <a:r>
              <a:rPr lang="en-US" b="1" dirty="0" smtClean="0">
                <a:solidFill>
                  <a:srgbClr val="FF0000"/>
                </a:solidFill>
              </a:rPr>
              <a:t>Completed</a:t>
            </a:r>
            <a:endParaRPr lang="en-US" b="1" dirty="0" smtClean="0"/>
          </a:p>
          <a:p>
            <a:pPr algn="ctr">
              <a:buNone/>
            </a:pPr>
            <a:endParaRPr lang="en-US" b="1" dirty="0"/>
          </a:p>
          <a:p>
            <a:pPr algn="ctr">
              <a:buNone/>
            </a:pP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2333841" y="304800"/>
            <a:ext cx="48572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Upcoming Goals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452</TotalTime>
  <Words>468</Words>
  <Application>Microsoft Office PowerPoint</Application>
  <PresentationFormat>On-screen Show (4:3)</PresentationFormat>
  <Paragraphs>117</Paragraphs>
  <Slides>20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Equipment Purchased with Grant</vt:lpstr>
      <vt:lpstr>Manure Spreader</vt:lpstr>
      <vt:lpstr>Manure Spreader Usage</vt:lpstr>
      <vt:lpstr>Slide 5</vt:lpstr>
      <vt:lpstr>Annual Newsletter</vt:lpstr>
      <vt:lpstr>Facebook</vt:lpstr>
      <vt:lpstr>Newspaper Articles</vt:lpstr>
      <vt:lpstr>Slide 9</vt:lpstr>
      <vt:lpstr>2011 Conway County Outreach Meeting</vt:lpstr>
      <vt:lpstr>Nutrient Management Plans</vt:lpstr>
      <vt:lpstr>Slide 12</vt:lpstr>
      <vt:lpstr>Anthony and Rhonda Miller</vt:lpstr>
      <vt:lpstr>Slide 14</vt:lpstr>
      <vt:lpstr>Pettingill Farm</vt:lpstr>
      <vt:lpstr>Slide 16</vt:lpstr>
      <vt:lpstr>Willow Bend</vt:lpstr>
      <vt:lpstr>Slide 18</vt:lpstr>
      <vt:lpstr>Gregory Brothers Farms/David Gregory</vt:lpstr>
      <vt:lpstr>Slide 20</vt:lpstr>
    </vt:vector>
  </TitlesOfParts>
  <Company>USDA OCIO-ITS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aimee.self</dc:creator>
  <cp:lastModifiedBy>aimee.self</cp:lastModifiedBy>
  <cp:revision>43</cp:revision>
  <dcterms:created xsi:type="dcterms:W3CDTF">2012-09-20T12:47:52Z</dcterms:created>
  <dcterms:modified xsi:type="dcterms:W3CDTF">2012-09-20T20:20:22Z</dcterms:modified>
</cp:coreProperties>
</file>